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EFF5"/>
    <a:srgbClr val="B889DB"/>
    <a:srgbClr val="57B8C5"/>
    <a:srgbClr val="2CE7F0"/>
    <a:srgbClr val="92D050"/>
    <a:srgbClr val="2A3D8E"/>
    <a:srgbClr val="A4E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EAA29A-8000-2014-BEE4-C82A60C51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5D11B39-6F0A-6CE3-DC66-289053E1C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66F057-81BF-B49A-87B9-637F85FB9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43020AD-A066-E0C4-7A88-F6BEEC0B5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BAC73B-7792-A558-9F99-405EC48F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272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CDE539-184D-3FE2-DB42-7C489E01B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0C1C60C-CD1A-9F2D-31E3-F75262AD0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FAC3483-7F04-3970-FD43-C5DCA13E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9087A6D-EFDF-2E7F-C596-DE7C2E4C2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3A90220-8B70-CCC7-74A7-256228FE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03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062ACD0-7F92-E39D-8509-FDA7AE9864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A397A41-1B95-4C20-6D53-0DF1C6B80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F938D1-467A-6073-C094-7940BC27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4ADEE1-85B4-4F30-1A4A-73E96BA34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57965E6-B490-570D-6F65-126217F0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031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B3A7CF-8655-0D88-10F8-123250BC9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2C8AFF-CDA0-29E9-000A-F0C4C5B69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801E35-31F4-EBB6-7053-E7AEB822F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28D5060-FF14-F546-AF6E-6FBB80181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5C18026-5823-9B42-ECC9-98E9968E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69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8C7046-CCAC-FA8B-4E82-1430D1471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71A6538-FDA9-00AD-7D69-C7E921251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475B5F6-FD67-E1EE-1E36-2CA68AFBC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E487E15-3A9E-B1A8-F4DB-77EBAC5EE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93CCD6-4408-FAC9-FBF7-7F0ACDDFC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943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FEC5BC-0038-DEE4-53FF-F681B34C5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5680D0-0866-2D71-8C7D-6768A15F4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1C70274-C2C4-30E4-A7E3-063033622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7B70D21-A684-C48F-ED00-17BDB37E8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DB7B8B-C587-DEEC-4195-41F493E33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9F32270-0584-ED27-2973-71B25A86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890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6E2C74-E38D-1A69-89D5-845204E92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207A3BF-F4E9-E0E8-B677-5F85AEBAE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8F8B9EB-F66F-AF3A-33DA-6FF3C6784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B291CFC-9EC6-0DF6-4C06-DAA6E50C5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2DBD176-B40E-B763-FDE0-A2E887403D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6BA3F85-0DBB-43ED-F12A-6059E1029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7F67445-CA7E-7936-4735-041ECFC00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5CBA24C-4414-EE60-75D0-10BEED7DF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5706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B59129-F09F-A8BC-7F38-AF06AC277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D7B56BA-81CF-92E6-10EA-108288F0F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5F93537-1FCC-190C-058F-F3424F7C3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77198FC-0F17-55CB-7B11-8CBD9F73C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75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3DFCF86-4DA3-A0A9-DC93-CA035207C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31E7ABF-EB92-92B3-2E6D-3A1927F0D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E96788C-B7BE-2DB2-5745-0A74A3C78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562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19A739-1AAA-00BC-5103-7D1C66C25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9144A2-B6AE-8890-DC5E-0D2F752F3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61E1129-AB8C-21AA-3877-C4A7F0492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C219609-9A65-B66D-85AF-A101B6C22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41A5FB-1C03-9429-19F0-ECB1B731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6858E30-E2D0-C13C-6CDE-569B55A41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504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7F4B65-F1B3-3E59-61CC-74A58A96E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F39A17E-BC69-DA53-2D6F-A17D42A087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1105238-275E-A917-3E73-081D52C9C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3CF5394-FAA8-6C33-C471-C61D95A50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37E2C39-0895-EA1B-67B0-F94B3B59E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889CC7-B650-36AF-2ED0-00654BF9E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644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667BC70-96C3-7129-DC1F-D5206999D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2836EED-02FC-9CCD-A81C-AD47893C5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8D67BA-4FBF-8AB5-7530-7D5B04F277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2FA7B-7177-4FB0-80B0-23F01F1E0DF3}" type="datetimeFigureOut">
              <a:rPr lang="pl-PL" smtClean="0"/>
              <a:t>2024-09-26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BCC5C0-E34C-8070-43BF-CCF2DF71B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145288-3035-AC4D-216B-82ED2C3A1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F4B5D-4998-434F-8061-C4ADD9330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66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: zaokrąglone rogi 21">
            <a:extLst>
              <a:ext uri="{FF2B5EF4-FFF2-40B4-BE49-F238E27FC236}">
                <a16:creationId xmlns:a16="http://schemas.microsoft.com/office/drawing/2014/main" id="{CFA3DA49-8B7F-626D-C3AA-B13DFA6A5D26}"/>
              </a:ext>
            </a:extLst>
          </p:cNvPr>
          <p:cNvSpPr/>
          <p:nvPr/>
        </p:nvSpPr>
        <p:spPr>
          <a:xfrm>
            <a:off x="12065620" y="-858644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57B8C5"/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3E549345-5473-AD5C-5248-55FFD428F73D}"/>
              </a:ext>
            </a:extLst>
          </p:cNvPr>
          <p:cNvSpPr txBox="1"/>
          <p:nvPr/>
        </p:nvSpPr>
        <p:spPr>
          <a:xfrm>
            <a:off x="-133350" y="1047245"/>
            <a:ext cx="126206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i="0" u="sng" dirty="0">
                <a:solidFill>
                  <a:schemeClr val="bg1"/>
                </a:solidFill>
                <a:effectLst/>
              </a:rPr>
              <a:t>Horizon </a:t>
            </a:r>
            <a:r>
              <a:rPr lang="pl-PL" sz="4400" b="1" i="0" u="sng" dirty="0" err="1">
                <a:solidFill>
                  <a:schemeClr val="bg1"/>
                </a:solidFill>
                <a:effectLst/>
              </a:rPr>
              <a:t>Implementation</a:t>
            </a:r>
            <a:r>
              <a:rPr lang="pl-PL" sz="4400" b="1" i="0" u="sng" dirty="0">
                <a:solidFill>
                  <a:schemeClr val="bg1"/>
                </a:solidFill>
                <a:effectLst/>
              </a:rPr>
              <a:t> </a:t>
            </a:r>
            <a:r>
              <a:rPr lang="pl-PL" sz="4400" b="1" i="0" u="sng" dirty="0" err="1">
                <a:solidFill>
                  <a:schemeClr val="bg1"/>
                </a:solidFill>
                <a:effectLst/>
              </a:rPr>
              <a:t>Days</a:t>
            </a:r>
            <a:r>
              <a:rPr lang="pl-PL" sz="4400" b="1" i="0" u="sng">
                <a:solidFill>
                  <a:schemeClr val="bg1"/>
                </a:solidFill>
                <a:effectLst/>
              </a:rPr>
              <a:t> 2024:</a:t>
            </a:r>
            <a:endParaRPr lang="pl-PL" sz="4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l-PL" sz="3600" b="1" dirty="0">
                <a:solidFill>
                  <a:srgbClr val="73EF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WEBINARIA INFORMACYJNE KOMISJI EUROPEJSKIEJ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962493F-6767-CAB5-33FE-6BF537DA0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56124" y="-1013726"/>
            <a:ext cx="3576155" cy="3576155"/>
          </a:xfrm>
          <a:prstGeom prst="rect">
            <a:avLst/>
          </a:prstGeom>
        </p:spPr>
      </p:pic>
      <p:pic>
        <p:nvPicPr>
          <p:cNvPr id="4" name="Grafika 9">
            <a:extLst>
              <a:ext uri="{FF2B5EF4-FFF2-40B4-BE49-F238E27FC236}">
                <a16:creationId xmlns:a16="http://schemas.microsoft.com/office/drawing/2014/main" id="{9ABBFB57-AC10-018C-F81A-6E97948CC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77399" y="285886"/>
            <a:ext cx="2197815" cy="761359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5B114D00-9D63-A1DD-2C53-258FD37F59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2112" y="3241828"/>
            <a:ext cx="5033934" cy="2490977"/>
          </a:xfrm>
          <a:prstGeom prst="rect">
            <a:avLst/>
          </a:prstGeom>
        </p:spPr>
      </p:pic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D2584C87-B6C3-F45D-752E-5CE5929AC950}"/>
              </a:ext>
            </a:extLst>
          </p:cNvPr>
          <p:cNvSpPr/>
          <p:nvPr/>
        </p:nvSpPr>
        <p:spPr>
          <a:xfrm>
            <a:off x="288209" y="4497197"/>
            <a:ext cx="6480000" cy="720000"/>
          </a:xfrm>
          <a:prstGeom prst="roundRect">
            <a:avLst>
              <a:gd name="adj" fmla="val 13252"/>
            </a:avLst>
          </a:prstGeom>
          <a:solidFill>
            <a:srgbClr val="57B8C5"/>
          </a:solidFill>
          <a:ln w="3175">
            <a:solidFill>
              <a:srgbClr val="57B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>
              <a:effectLst/>
              <a:ea typeface="Calibri" panose="020F0502020204030204" pitchFamily="34" charset="0"/>
            </a:endParaRPr>
          </a:p>
          <a:p>
            <a:r>
              <a:rPr lang="pl-PL" b="1" dirty="0"/>
              <a:t>17 października 2024, </a:t>
            </a:r>
            <a:r>
              <a:rPr lang="en-GB" dirty="0">
                <a:effectLst/>
                <a:ea typeface="Calibri" panose="020F0502020204030204" pitchFamily="34" charset="0"/>
              </a:rPr>
              <a:t>Lump Sum Funding in Horizon Europe: How does it work? How to write a proposal?</a:t>
            </a:r>
            <a:endParaRPr lang="pl-PL" dirty="0">
              <a:effectLst/>
              <a:ea typeface="Calibri" panose="020F0502020204030204" pitchFamily="34" charset="0"/>
            </a:endParaRPr>
          </a:p>
          <a:p>
            <a:endParaRPr lang="pl-PL" sz="2000" b="1" dirty="0"/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3DDDAF53-362F-BADD-164C-EE09A0828997}"/>
              </a:ext>
            </a:extLst>
          </p:cNvPr>
          <p:cNvSpPr/>
          <p:nvPr/>
        </p:nvSpPr>
        <p:spPr>
          <a:xfrm>
            <a:off x="288209" y="3567743"/>
            <a:ext cx="6480000" cy="720000"/>
          </a:xfrm>
          <a:prstGeom prst="roundRect">
            <a:avLst>
              <a:gd name="adj" fmla="val 13252"/>
            </a:avLst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b="0" i="0" dirty="0">
              <a:solidFill>
                <a:srgbClr val="FFFFFF"/>
              </a:solidFill>
              <a:effectLst/>
            </a:endParaRPr>
          </a:p>
          <a:p>
            <a:r>
              <a:rPr lang="pl-PL" b="1" dirty="0">
                <a:solidFill>
                  <a:srgbClr val="FFFFFF"/>
                </a:solidFill>
              </a:rPr>
              <a:t>16 października 2024</a:t>
            </a:r>
            <a:r>
              <a:rPr lang="pl-PL" dirty="0">
                <a:solidFill>
                  <a:srgbClr val="FFFFFF"/>
                </a:solidFill>
              </a:rPr>
              <a:t>, </a:t>
            </a:r>
            <a:r>
              <a:rPr lang="en-GB" dirty="0">
                <a:effectLst/>
                <a:ea typeface="Calibri" panose="020F0502020204030204" pitchFamily="34" charset="0"/>
              </a:rPr>
              <a:t>Horizon Implementation Day: Grant Agreement Preparation in Horizon Europe</a:t>
            </a:r>
            <a:endParaRPr lang="pl-PL" dirty="0">
              <a:effectLst/>
              <a:ea typeface="Calibri" panose="020F0502020204030204" pitchFamily="34" charset="0"/>
            </a:endParaRPr>
          </a:p>
          <a:p>
            <a:endParaRPr lang="pl-PL" dirty="0">
              <a:effectLst/>
              <a:ea typeface="Calibri" panose="020F0502020204030204" pitchFamily="34" charset="0"/>
            </a:endParaRPr>
          </a:p>
          <a:p>
            <a:endParaRPr lang="pl-PL" sz="2000" b="1" dirty="0"/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8D22779A-B34C-607E-9B43-89128847015E}"/>
              </a:ext>
            </a:extLst>
          </p:cNvPr>
          <p:cNvSpPr/>
          <p:nvPr/>
        </p:nvSpPr>
        <p:spPr>
          <a:xfrm>
            <a:off x="288209" y="2638289"/>
            <a:ext cx="6480000" cy="720000"/>
          </a:xfrm>
          <a:prstGeom prst="roundRect">
            <a:avLst>
              <a:gd name="adj" fmla="val 13252"/>
            </a:avLst>
          </a:prstGeom>
          <a:solidFill>
            <a:schemeClr val="accent1">
              <a:lumMod val="75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r>
              <a:rPr lang="pl-PL" b="1" dirty="0"/>
              <a:t>26 września 2024, </a:t>
            </a:r>
            <a:r>
              <a:rPr lang="en-US" b="0" i="0" dirty="0">
                <a:solidFill>
                  <a:srgbClr val="FFFFFF"/>
                </a:solidFill>
                <a:effectLst/>
              </a:rPr>
              <a:t>Horizon Implementation Day: Finding opportunities and submitting a proposal in Horizon Europe</a:t>
            </a:r>
            <a:endParaRPr lang="pl-PL" b="0" i="0" dirty="0">
              <a:solidFill>
                <a:srgbClr val="FFFFFF"/>
              </a:solidFill>
              <a:effectLst/>
            </a:endParaRPr>
          </a:p>
          <a:p>
            <a:endParaRPr lang="pl-PL" sz="2000" b="1" dirty="0"/>
          </a:p>
        </p:txBody>
      </p:sp>
      <p:sp>
        <p:nvSpPr>
          <p:cNvPr id="25" name="Prostokąt: zaokrąglone rogi 24">
            <a:extLst>
              <a:ext uri="{FF2B5EF4-FFF2-40B4-BE49-F238E27FC236}">
                <a16:creationId xmlns:a16="http://schemas.microsoft.com/office/drawing/2014/main" id="{E8545325-290F-0CE4-9372-72835EEE93B5}"/>
              </a:ext>
            </a:extLst>
          </p:cNvPr>
          <p:cNvSpPr/>
          <p:nvPr/>
        </p:nvSpPr>
        <p:spPr>
          <a:xfrm>
            <a:off x="288209" y="5426651"/>
            <a:ext cx="6480000" cy="720000"/>
          </a:xfrm>
          <a:prstGeom prst="roundRect">
            <a:avLst>
              <a:gd name="adj" fmla="val 13252"/>
            </a:avLst>
          </a:prstGeom>
          <a:solidFill>
            <a:srgbClr val="B889DB"/>
          </a:solidFill>
          <a:ln w="3175">
            <a:solidFill>
              <a:srgbClr val="B889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>
              <a:effectLst/>
              <a:ea typeface="Calibri" panose="020F0502020204030204" pitchFamily="34" charset="0"/>
            </a:endParaRPr>
          </a:p>
          <a:p>
            <a:r>
              <a:rPr lang="pl-PL" b="1" dirty="0"/>
              <a:t>5 listopada 2024, </a:t>
            </a:r>
            <a:r>
              <a:rPr lang="en-GB" dirty="0">
                <a:effectLst/>
                <a:ea typeface="Calibri" panose="020F0502020204030204" pitchFamily="34" charset="0"/>
              </a:rPr>
              <a:t>Horizon Implementation Day: Grant Management in Horizon Europe</a:t>
            </a:r>
            <a:endParaRPr lang="pl-PL" dirty="0">
              <a:effectLst/>
              <a:ea typeface="Calibri" panose="020F0502020204030204" pitchFamily="34" charset="0"/>
            </a:endParaRPr>
          </a:p>
          <a:p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29565891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75</Words>
  <Application>Microsoft Office PowerPoint</Application>
  <PresentationFormat>Panoramiczny</PresentationFormat>
  <Paragraphs>11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>NCBR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Weronika Gawęda</dc:creator>
  <cp:lastModifiedBy>Małgorzata Szołucha</cp:lastModifiedBy>
  <cp:revision>15</cp:revision>
  <dcterms:created xsi:type="dcterms:W3CDTF">2024-02-22T07:19:30Z</dcterms:created>
  <dcterms:modified xsi:type="dcterms:W3CDTF">2024-09-26T10:17:52Z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Motyw pakietu Office:8</vt:lpwstr>
  </property>
  <property fmtid="{D5CDD505-2E9C-101B-9397-08002B2CF9AE}" pid="3" name="ClassificationContentMarkingFooterText">
    <vt:lpwstr>K1-Informacja Opublikowana (Public)</vt:lpwstr>
  </property>
  <property fmtid="{D5CDD505-2E9C-101B-9397-08002B2CF9AE}" pid="4" name="MSIP_Label_91e939cc-945f-447d-b5c0-f5a8e3aaa77b_Enabled">
    <vt:lpwstr>true</vt:lpwstr>
  </property>
  <property fmtid="{D5CDD505-2E9C-101B-9397-08002B2CF9AE}" pid="5" name="MSIP_Label_91e939cc-945f-447d-b5c0-f5a8e3aaa77b_SetDate">
    <vt:lpwstr>2024-02-23T10:32:23Z</vt:lpwstr>
  </property>
  <property fmtid="{D5CDD505-2E9C-101B-9397-08002B2CF9AE}" pid="6" name="MSIP_Label_91e939cc-945f-447d-b5c0-f5a8e3aaa77b_Method">
    <vt:lpwstr>Privileged</vt:lpwstr>
  </property>
  <property fmtid="{D5CDD505-2E9C-101B-9397-08002B2CF9AE}" pid="7" name="MSIP_Label_91e939cc-945f-447d-b5c0-f5a8e3aaa77b_Name">
    <vt:lpwstr>K1 - Publiczna bez oznakowania</vt:lpwstr>
  </property>
  <property fmtid="{D5CDD505-2E9C-101B-9397-08002B2CF9AE}" pid="8" name="MSIP_Label_91e939cc-945f-447d-b5c0-f5a8e3aaa77b_SiteId">
    <vt:lpwstr>114511be-be5b-44a7-b2ab-a51e832dea9d</vt:lpwstr>
  </property>
  <property fmtid="{D5CDD505-2E9C-101B-9397-08002B2CF9AE}" pid="9" name="MSIP_Label_91e939cc-945f-447d-b5c0-f5a8e3aaa77b_ActionId">
    <vt:lpwstr>4a18fdf1-0b14-4212-bdea-6867d9331f6d</vt:lpwstr>
  </property>
  <property fmtid="{D5CDD505-2E9C-101B-9397-08002B2CF9AE}" pid="10" name="MSIP_Label_91e939cc-945f-447d-b5c0-f5a8e3aaa77b_ContentBits">
    <vt:lpwstr>0</vt:lpwstr>
  </property>
</Properties>
</file>